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1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1" Type="http://schemas.openxmlformats.org/officeDocument/2006/relationships/image" Target="../media/image3.gif"/><Relationship Id="rId2" Type="http://schemas.openxmlformats.org/officeDocument/2006/relationships/image" Target="../media/image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1" Type="http://schemas.openxmlformats.org/officeDocument/2006/relationships/image" Target="../media/image3.gif"/><Relationship Id="rId2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9667EA-F052-C94F-B4C6-1E9DFDD44CE4}" type="doc">
      <dgm:prSet loTypeId="urn:microsoft.com/office/officeart/2008/layout/BubblePictureList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D07A3F-CCE9-994F-9AA4-28A03A2D2767}">
      <dgm:prSet phldrT="[Text]"/>
      <dgm:spPr/>
      <dgm:t>
        <a:bodyPr/>
        <a:lstStyle/>
        <a:p>
          <a:r>
            <a:rPr lang="en-US" dirty="0" smtClean="0"/>
            <a:t>Commitment to Justice</a:t>
          </a:r>
          <a:endParaRPr lang="en-US" dirty="0"/>
        </a:p>
      </dgm:t>
    </dgm:pt>
    <dgm:pt modelId="{EE4DF7A6-73FD-C14C-8F37-34785EA29AF8}" type="parTrans" cxnId="{4B70A114-7623-3D41-B78E-15DF3A3CFB27}">
      <dgm:prSet/>
      <dgm:spPr/>
      <dgm:t>
        <a:bodyPr/>
        <a:lstStyle/>
        <a:p>
          <a:endParaRPr lang="en-US"/>
        </a:p>
      </dgm:t>
    </dgm:pt>
    <dgm:pt modelId="{E8576CE0-B266-ED45-B731-0D4D9FCA9816}" type="sibTrans" cxnId="{4B70A114-7623-3D41-B78E-15DF3A3CFB27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US"/>
        </a:p>
      </dgm:t>
    </dgm:pt>
    <dgm:pt modelId="{CFB9C66A-3F35-7245-86AD-C1B6E4C0276C}">
      <dgm:prSet phldrT="[Text]"/>
      <dgm:spPr/>
      <dgm:t>
        <a:bodyPr/>
        <a:lstStyle/>
        <a:p>
          <a:r>
            <a:rPr lang="en-US" dirty="0" smtClean="0"/>
            <a:t>Valuing Diversity</a:t>
          </a:r>
          <a:endParaRPr lang="en-US" dirty="0"/>
        </a:p>
      </dgm:t>
    </dgm:pt>
    <dgm:pt modelId="{210241F4-C9BE-6842-B62A-6DFDDC353EE5}" type="parTrans" cxnId="{DC29D5B1-EC02-8A4D-8B57-B842E85DE1B7}">
      <dgm:prSet/>
      <dgm:spPr/>
      <dgm:t>
        <a:bodyPr/>
        <a:lstStyle/>
        <a:p>
          <a:endParaRPr lang="en-US"/>
        </a:p>
      </dgm:t>
    </dgm:pt>
    <dgm:pt modelId="{C3370984-F2AD-5E4D-A667-3685CD532401}" type="sibTrans" cxnId="{DC29D5B1-EC02-8A4D-8B57-B842E85DE1B7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en-US"/>
        </a:p>
      </dgm:t>
    </dgm:pt>
    <dgm:pt modelId="{5042CA12-B9E3-0645-BB31-5029F7112B8F}">
      <dgm:prSet phldrT="[Text]"/>
      <dgm:spPr/>
      <dgm:t>
        <a:bodyPr/>
        <a:lstStyle/>
        <a:p>
          <a:r>
            <a:rPr lang="en-US" dirty="0" smtClean="0"/>
            <a:t>Rooted in Community</a:t>
          </a:r>
          <a:endParaRPr lang="en-US" dirty="0"/>
        </a:p>
      </dgm:t>
    </dgm:pt>
    <dgm:pt modelId="{56C8BE72-492E-EF42-B792-ED520CADA670}" type="parTrans" cxnId="{23D958A9-4B04-894E-B160-0446C5C37A38}">
      <dgm:prSet/>
      <dgm:spPr/>
      <dgm:t>
        <a:bodyPr/>
        <a:lstStyle/>
        <a:p>
          <a:endParaRPr lang="en-US"/>
        </a:p>
      </dgm:t>
    </dgm:pt>
    <dgm:pt modelId="{F460A274-8214-5443-BED2-FE8FF8D6916F}" type="sibTrans" cxnId="{23D958A9-4B04-894E-B160-0446C5C37A38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en-US"/>
        </a:p>
      </dgm:t>
    </dgm:pt>
    <dgm:pt modelId="{A6DC7894-57C2-DF4C-BC15-B8A6B5E0C90E}">
      <dgm:prSet phldrT="[Text]"/>
      <dgm:spPr/>
      <dgm:t>
        <a:bodyPr/>
        <a:lstStyle/>
        <a:p>
          <a:r>
            <a:rPr lang="en-US" dirty="0" smtClean="0"/>
            <a:t>Teaming and Mutuality</a:t>
          </a:r>
          <a:endParaRPr lang="en-US" dirty="0"/>
        </a:p>
      </dgm:t>
    </dgm:pt>
    <dgm:pt modelId="{A12695FF-D40F-0F44-86EC-2C64A645E6B1}" type="parTrans" cxnId="{6A0FC524-4F97-BF4B-AA1B-13AC1592C057}">
      <dgm:prSet/>
      <dgm:spPr/>
      <dgm:t>
        <a:bodyPr/>
        <a:lstStyle/>
        <a:p>
          <a:endParaRPr lang="en-US"/>
        </a:p>
      </dgm:t>
    </dgm:pt>
    <dgm:pt modelId="{7E8AF2D3-AD1F-174F-9FD3-8C4210F6925E}" type="sibTrans" cxnId="{6A0FC524-4F97-BF4B-AA1B-13AC1592C057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9000" r="-69000"/>
          </a:stretch>
        </a:blipFill>
      </dgm:spPr>
      <dgm:t>
        <a:bodyPr/>
        <a:lstStyle/>
        <a:p>
          <a:endParaRPr lang="en-US"/>
        </a:p>
      </dgm:t>
    </dgm:pt>
    <dgm:pt modelId="{B037A05C-5CA7-CF4F-988C-F9AB32C1DD17}">
      <dgm:prSet phldrT="[Text]"/>
      <dgm:spPr/>
      <dgm:t>
        <a:bodyPr/>
        <a:lstStyle/>
        <a:p>
          <a:r>
            <a:rPr lang="en-US" dirty="0" smtClean="0"/>
            <a:t>Pioneers; Innovation</a:t>
          </a:r>
          <a:endParaRPr lang="en-US" dirty="0"/>
        </a:p>
      </dgm:t>
    </dgm:pt>
    <dgm:pt modelId="{A8F40C61-3552-EC44-B288-97CD0A9D33A6}" type="parTrans" cxnId="{B9089E23-4DAA-C54F-85D5-498BDEB190F7}">
      <dgm:prSet/>
      <dgm:spPr/>
      <dgm:t>
        <a:bodyPr/>
        <a:lstStyle/>
        <a:p>
          <a:endParaRPr lang="en-US"/>
        </a:p>
      </dgm:t>
    </dgm:pt>
    <dgm:pt modelId="{B90AFB4C-9757-A643-877E-76514161759C}" type="sibTrans" cxnId="{B9089E23-4DAA-C54F-85D5-498BDEB190F7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en-US"/>
        </a:p>
      </dgm:t>
    </dgm:pt>
    <dgm:pt modelId="{49A894D7-58E1-5C44-8D2F-893129E97806}" type="pres">
      <dgm:prSet presAssocID="{539667EA-F052-C94F-B4C6-1E9DFDD44CE4}" presName="Name0" presStyleCnt="0">
        <dgm:presLayoutVars>
          <dgm:chMax val="8"/>
          <dgm:chPref val="8"/>
          <dgm:dir/>
        </dgm:presLayoutVars>
      </dgm:prSet>
      <dgm:spPr/>
      <dgm:t>
        <a:bodyPr/>
        <a:lstStyle/>
        <a:p>
          <a:endParaRPr lang="en-US"/>
        </a:p>
      </dgm:t>
    </dgm:pt>
    <dgm:pt modelId="{600E0EFF-DADB-5740-B939-E5F8DE53830A}" type="pres">
      <dgm:prSet presAssocID="{9FD07A3F-CCE9-994F-9AA4-28A03A2D2767}" presName="parent_text_1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F1C949-2D01-044B-AC2C-675CABCDD2D9}" type="pres">
      <dgm:prSet presAssocID="{9FD07A3F-CCE9-994F-9AA4-28A03A2D2767}" presName="image_accent_1" presStyleCnt="0"/>
      <dgm:spPr/>
    </dgm:pt>
    <dgm:pt modelId="{B66DBF92-62E7-6444-A5DB-A6019B2AB84B}" type="pres">
      <dgm:prSet presAssocID="{9FD07A3F-CCE9-994F-9AA4-28A03A2D2767}" presName="imageAccentRepeatNode" presStyleLbl="alignNode1" presStyleIdx="0" presStyleCnt="9"/>
      <dgm:spPr/>
    </dgm:pt>
    <dgm:pt modelId="{115ED3F3-5864-BC42-9D30-9D670089659E}" type="pres">
      <dgm:prSet presAssocID="{9FD07A3F-CCE9-994F-9AA4-28A03A2D2767}" presName="accent_1" presStyleLbl="alignNode1" presStyleIdx="1" presStyleCnt="9"/>
      <dgm:spPr/>
    </dgm:pt>
    <dgm:pt modelId="{1385E2EB-4CCB-6748-9A4E-4C329726627A}" type="pres">
      <dgm:prSet presAssocID="{E8576CE0-B266-ED45-B731-0D4D9FCA9816}" presName="image_1" presStyleCnt="0"/>
      <dgm:spPr/>
    </dgm:pt>
    <dgm:pt modelId="{338EB1B1-8A84-AD40-9536-E05B9CA45091}" type="pres">
      <dgm:prSet presAssocID="{E8576CE0-B266-ED45-B731-0D4D9FCA9816}" presName="imageRepeatNode" presStyleLbl="fgImgPlace1" presStyleIdx="0" presStyleCnt="5"/>
      <dgm:spPr/>
      <dgm:t>
        <a:bodyPr/>
        <a:lstStyle/>
        <a:p>
          <a:endParaRPr lang="en-US"/>
        </a:p>
      </dgm:t>
    </dgm:pt>
    <dgm:pt modelId="{AEE4C6F2-4AEC-4144-88E2-E3E623961A21}" type="pres">
      <dgm:prSet presAssocID="{CFB9C66A-3F35-7245-86AD-C1B6E4C0276C}" presName="parent_text_2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333F36-8033-5C45-9FB7-5AB6FB325E80}" type="pres">
      <dgm:prSet presAssocID="{CFB9C66A-3F35-7245-86AD-C1B6E4C0276C}" presName="image_accent_2" presStyleCnt="0"/>
      <dgm:spPr/>
    </dgm:pt>
    <dgm:pt modelId="{1A022FF7-B50E-0D49-B9A2-4841EF7D793C}" type="pres">
      <dgm:prSet presAssocID="{CFB9C66A-3F35-7245-86AD-C1B6E4C0276C}" presName="imageAccentRepeatNode" presStyleLbl="alignNode1" presStyleIdx="2" presStyleCnt="9"/>
      <dgm:spPr/>
    </dgm:pt>
    <dgm:pt modelId="{9399BFD0-47E7-9F4F-9502-70AE7E25FD6E}" type="pres">
      <dgm:prSet presAssocID="{C3370984-F2AD-5E4D-A667-3685CD532401}" presName="image_2" presStyleCnt="0"/>
      <dgm:spPr/>
    </dgm:pt>
    <dgm:pt modelId="{AD88FF52-BE7F-FB4C-9281-3B97001C7F35}" type="pres">
      <dgm:prSet presAssocID="{C3370984-F2AD-5E4D-A667-3685CD532401}" presName="imageRepeatNode" presStyleLbl="fgImgPlace1" presStyleIdx="1" presStyleCnt="5"/>
      <dgm:spPr/>
      <dgm:t>
        <a:bodyPr/>
        <a:lstStyle/>
        <a:p>
          <a:endParaRPr lang="en-US"/>
        </a:p>
      </dgm:t>
    </dgm:pt>
    <dgm:pt modelId="{AF6995C7-D1EB-174E-900A-35C23F76171C}" type="pres">
      <dgm:prSet presAssocID="{5042CA12-B9E3-0645-BB31-5029F7112B8F}" presName="image_accent_3" presStyleCnt="0"/>
      <dgm:spPr/>
    </dgm:pt>
    <dgm:pt modelId="{2A741FA7-9F1E-574F-9527-2CABBE83D11E}" type="pres">
      <dgm:prSet presAssocID="{5042CA12-B9E3-0645-BB31-5029F7112B8F}" presName="imageAccentRepeatNode" presStyleLbl="alignNode1" presStyleIdx="3" presStyleCnt="9"/>
      <dgm:spPr/>
    </dgm:pt>
    <dgm:pt modelId="{1F364E09-34E4-8D4E-BC71-89F0AD29FADC}" type="pres">
      <dgm:prSet presAssocID="{5042CA12-B9E3-0645-BB31-5029F7112B8F}" presName="parent_text_3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D2E620-E9A5-7B42-9960-BAEA0B764468}" type="pres">
      <dgm:prSet presAssocID="{5042CA12-B9E3-0645-BB31-5029F7112B8F}" presName="accent_2" presStyleLbl="alignNode1" presStyleIdx="4" presStyleCnt="9"/>
      <dgm:spPr/>
    </dgm:pt>
    <dgm:pt modelId="{F3AB79D9-334F-0E4A-B8AA-446C9DCB8B36}" type="pres">
      <dgm:prSet presAssocID="{5042CA12-B9E3-0645-BB31-5029F7112B8F}" presName="accent_3" presStyleLbl="alignNode1" presStyleIdx="5" presStyleCnt="9"/>
      <dgm:spPr/>
    </dgm:pt>
    <dgm:pt modelId="{8D9E7FF6-C5F7-E543-9CD2-F60327174C14}" type="pres">
      <dgm:prSet presAssocID="{F460A274-8214-5443-BED2-FE8FF8D6916F}" presName="image_3" presStyleCnt="0"/>
      <dgm:spPr/>
    </dgm:pt>
    <dgm:pt modelId="{4069E4AE-0096-4245-8862-CE60E4C66F9E}" type="pres">
      <dgm:prSet presAssocID="{F460A274-8214-5443-BED2-FE8FF8D6916F}" presName="imageRepeatNode" presStyleLbl="fgImgPlace1" presStyleIdx="2" presStyleCnt="5" custScaleX="153996" custScaleY="95270" custLinFactNeighborX="-3254"/>
      <dgm:spPr/>
      <dgm:t>
        <a:bodyPr/>
        <a:lstStyle/>
        <a:p>
          <a:endParaRPr lang="en-US"/>
        </a:p>
      </dgm:t>
    </dgm:pt>
    <dgm:pt modelId="{4FD9CAF6-BC99-CD43-904C-6BE0E538C880}" type="pres">
      <dgm:prSet presAssocID="{A6DC7894-57C2-DF4C-BC15-B8A6B5E0C90E}" presName="image_accent_4" presStyleCnt="0"/>
      <dgm:spPr/>
    </dgm:pt>
    <dgm:pt modelId="{8097004B-D8F7-2349-95E6-6A6C1A61EF4E}" type="pres">
      <dgm:prSet presAssocID="{A6DC7894-57C2-DF4C-BC15-B8A6B5E0C90E}" presName="imageAccentRepeatNode" presStyleLbl="alignNode1" presStyleIdx="6" presStyleCnt="9"/>
      <dgm:spPr/>
    </dgm:pt>
    <dgm:pt modelId="{7665FDCC-5A80-8546-B5B3-09F17390F43C}" type="pres">
      <dgm:prSet presAssocID="{A6DC7894-57C2-DF4C-BC15-B8A6B5E0C90E}" presName="parent_text_4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F7F493-86B9-3D49-A4C6-EE65D050C11E}" type="pres">
      <dgm:prSet presAssocID="{A6DC7894-57C2-DF4C-BC15-B8A6B5E0C90E}" presName="accent_4" presStyleLbl="alignNode1" presStyleIdx="7" presStyleCnt="9"/>
      <dgm:spPr/>
    </dgm:pt>
    <dgm:pt modelId="{F8842BFA-DF9A-EA44-B368-BC481FD7EA6C}" type="pres">
      <dgm:prSet presAssocID="{7E8AF2D3-AD1F-174F-9FD3-8C4210F6925E}" presName="image_4" presStyleCnt="0"/>
      <dgm:spPr/>
    </dgm:pt>
    <dgm:pt modelId="{59531DB9-FBDA-054D-822E-2C22C991F565}" type="pres">
      <dgm:prSet presAssocID="{7E8AF2D3-AD1F-174F-9FD3-8C4210F6925E}" presName="imageRepeatNode" presStyleLbl="fgImgPlace1" presStyleIdx="3" presStyleCnt="5"/>
      <dgm:spPr/>
      <dgm:t>
        <a:bodyPr/>
        <a:lstStyle/>
        <a:p>
          <a:endParaRPr lang="en-US"/>
        </a:p>
      </dgm:t>
    </dgm:pt>
    <dgm:pt modelId="{BC373727-B146-FD4B-8CA6-74DBCFCB5C65}" type="pres">
      <dgm:prSet presAssocID="{B037A05C-5CA7-CF4F-988C-F9AB32C1DD17}" presName="image_accent_5" presStyleCnt="0"/>
      <dgm:spPr/>
    </dgm:pt>
    <dgm:pt modelId="{6E6A287E-9A13-CC45-A8B6-DB4F2790913C}" type="pres">
      <dgm:prSet presAssocID="{B037A05C-5CA7-CF4F-988C-F9AB32C1DD17}" presName="imageAccentRepeatNode" presStyleLbl="alignNode1" presStyleIdx="8" presStyleCnt="9"/>
      <dgm:spPr/>
    </dgm:pt>
    <dgm:pt modelId="{98A68A2C-958F-D944-87CE-E6E2D8ACA4C2}" type="pres">
      <dgm:prSet presAssocID="{B037A05C-5CA7-CF4F-988C-F9AB32C1DD17}" presName="parent_text_5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7C331F-4DB5-B24A-87DE-8C1780F1566B}" type="pres">
      <dgm:prSet presAssocID="{B90AFB4C-9757-A643-877E-76514161759C}" presName="image_5" presStyleCnt="0"/>
      <dgm:spPr/>
    </dgm:pt>
    <dgm:pt modelId="{839EA421-8612-8741-BEE0-5DB53C0465E4}" type="pres">
      <dgm:prSet presAssocID="{B90AFB4C-9757-A643-877E-76514161759C}" presName="imageRepeatNode" presStyleLbl="fgImgPlace1" presStyleIdx="4" presStyleCnt="5" custAng="0" custScaleX="137534"/>
      <dgm:spPr/>
      <dgm:t>
        <a:bodyPr/>
        <a:lstStyle/>
        <a:p>
          <a:endParaRPr lang="en-US"/>
        </a:p>
      </dgm:t>
    </dgm:pt>
  </dgm:ptLst>
  <dgm:cxnLst>
    <dgm:cxn modelId="{03FC65E0-773F-FE4B-A21B-38111CC63ADC}" type="presOf" srcId="{B90AFB4C-9757-A643-877E-76514161759C}" destId="{839EA421-8612-8741-BEE0-5DB53C0465E4}" srcOrd="0" destOrd="0" presId="urn:microsoft.com/office/officeart/2008/layout/BubblePictureList"/>
    <dgm:cxn modelId="{D9AB1335-E291-E64C-A83F-CBBB686B706B}" type="presOf" srcId="{A6DC7894-57C2-DF4C-BC15-B8A6B5E0C90E}" destId="{7665FDCC-5A80-8546-B5B3-09F17390F43C}" srcOrd="0" destOrd="0" presId="urn:microsoft.com/office/officeart/2008/layout/BubblePictureList"/>
    <dgm:cxn modelId="{B9089E23-4DAA-C54F-85D5-498BDEB190F7}" srcId="{539667EA-F052-C94F-B4C6-1E9DFDD44CE4}" destId="{B037A05C-5CA7-CF4F-988C-F9AB32C1DD17}" srcOrd="4" destOrd="0" parTransId="{A8F40C61-3552-EC44-B288-97CD0A9D33A6}" sibTransId="{B90AFB4C-9757-A643-877E-76514161759C}"/>
    <dgm:cxn modelId="{4022C40C-A105-014A-BFE5-271C024B2815}" type="presOf" srcId="{F460A274-8214-5443-BED2-FE8FF8D6916F}" destId="{4069E4AE-0096-4245-8862-CE60E4C66F9E}" srcOrd="0" destOrd="0" presId="urn:microsoft.com/office/officeart/2008/layout/BubblePictureList"/>
    <dgm:cxn modelId="{4B70A114-7623-3D41-B78E-15DF3A3CFB27}" srcId="{539667EA-F052-C94F-B4C6-1E9DFDD44CE4}" destId="{9FD07A3F-CCE9-994F-9AA4-28A03A2D2767}" srcOrd="0" destOrd="0" parTransId="{EE4DF7A6-73FD-C14C-8F37-34785EA29AF8}" sibTransId="{E8576CE0-B266-ED45-B731-0D4D9FCA9816}"/>
    <dgm:cxn modelId="{A15A3F7F-8C90-C94E-87B2-4B5609112F59}" type="presOf" srcId="{B037A05C-5CA7-CF4F-988C-F9AB32C1DD17}" destId="{98A68A2C-958F-D944-87CE-E6E2D8ACA4C2}" srcOrd="0" destOrd="0" presId="urn:microsoft.com/office/officeart/2008/layout/BubblePictureList"/>
    <dgm:cxn modelId="{6A0FC524-4F97-BF4B-AA1B-13AC1592C057}" srcId="{539667EA-F052-C94F-B4C6-1E9DFDD44CE4}" destId="{A6DC7894-57C2-DF4C-BC15-B8A6B5E0C90E}" srcOrd="3" destOrd="0" parTransId="{A12695FF-D40F-0F44-86EC-2C64A645E6B1}" sibTransId="{7E8AF2D3-AD1F-174F-9FD3-8C4210F6925E}"/>
    <dgm:cxn modelId="{7E12BE50-ABFB-3C4E-ABD4-1833752A66B2}" type="presOf" srcId="{9FD07A3F-CCE9-994F-9AA4-28A03A2D2767}" destId="{600E0EFF-DADB-5740-B939-E5F8DE53830A}" srcOrd="0" destOrd="0" presId="urn:microsoft.com/office/officeart/2008/layout/BubblePictureList"/>
    <dgm:cxn modelId="{A53B4AC7-1D93-5E4D-B5A7-70DB0BE41CDE}" type="presOf" srcId="{CFB9C66A-3F35-7245-86AD-C1B6E4C0276C}" destId="{AEE4C6F2-4AEC-4144-88E2-E3E623961A21}" srcOrd="0" destOrd="0" presId="urn:microsoft.com/office/officeart/2008/layout/BubblePictureList"/>
    <dgm:cxn modelId="{23D958A9-4B04-894E-B160-0446C5C37A38}" srcId="{539667EA-F052-C94F-B4C6-1E9DFDD44CE4}" destId="{5042CA12-B9E3-0645-BB31-5029F7112B8F}" srcOrd="2" destOrd="0" parTransId="{56C8BE72-492E-EF42-B792-ED520CADA670}" sibTransId="{F460A274-8214-5443-BED2-FE8FF8D6916F}"/>
    <dgm:cxn modelId="{94B43D89-E178-0644-8D9D-43F93169F853}" type="presOf" srcId="{539667EA-F052-C94F-B4C6-1E9DFDD44CE4}" destId="{49A894D7-58E1-5C44-8D2F-893129E97806}" srcOrd="0" destOrd="0" presId="urn:microsoft.com/office/officeart/2008/layout/BubblePictureList"/>
    <dgm:cxn modelId="{F509D455-2493-1F49-8DC4-E7D1D1CCA200}" type="presOf" srcId="{5042CA12-B9E3-0645-BB31-5029F7112B8F}" destId="{1F364E09-34E4-8D4E-BC71-89F0AD29FADC}" srcOrd="0" destOrd="0" presId="urn:microsoft.com/office/officeart/2008/layout/BubblePictureList"/>
    <dgm:cxn modelId="{B52BBF70-14A0-184D-B8C9-1342A8E5085C}" type="presOf" srcId="{E8576CE0-B266-ED45-B731-0D4D9FCA9816}" destId="{338EB1B1-8A84-AD40-9536-E05B9CA45091}" srcOrd="0" destOrd="0" presId="urn:microsoft.com/office/officeart/2008/layout/BubblePictureList"/>
    <dgm:cxn modelId="{DC29D5B1-EC02-8A4D-8B57-B842E85DE1B7}" srcId="{539667EA-F052-C94F-B4C6-1E9DFDD44CE4}" destId="{CFB9C66A-3F35-7245-86AD-C1B6E4C0276C}" srcOrd="1" destOrd="0" parTransId="{210241F4-C9BE-6842-B62A-6DFDDC353EE5}" sibTransId="{C3370984-F2AD-5E4D-A667-3685CD532401}"/>
    <dgm:cxn modelId="{87E068FE-929E-A246-B95A-24D538254AA0}" type="presOf" srcId="{C3370984-F2AD-5E4D-A667-3685CD532401}" destId="{AD88FF52-BE7F-FB4C-9281-3B97001C7F35}" srcOrd="0" destOrd="0" presId="urn:microsoft.com/office/officeart/2008/layout/BubblePictureList"/>
    <dgm:cxn modelId="{D482353A-4803-0948-B312-171622BDB2FF}" type="presOf" srcId="{7E8AF2D3-AD1F-174F-9FD3-8C4210F6925E}" destId="{59531DB9-FBDA-054D-822E-2C22C991F565}" srcOrd="0" destOrd="0" presId="urn:microsoft.com/office/officeart/2008/layout/BubblePictureList"/>
    <dgm:cxn modelId="{59162A2B-A1D6-BD49-9ADB-1164114FABBC}" type="presParOf" srcId="{49A894D7-58E1-5C44-8D2F-893129E97806}" destId="{600E0EFF-DADB-5740-B939-E5F8DE53830A}" srcOrd="0" destOrd="0" presId="urn:microsoft.com/office/officeart/2008/layout/BubblePictureList"/>
    <dgm:cxn modelId="{A2324755-70E7-B348-8337-E874780FE4A9}" type="presParOf" srcId="{49A894D7-58E1-5C44-8D2F-893129E97806}" destId="{0EF1C949-2D01-044B-AC2C-675CABCDD2D9}" srcOrd="1" destOrd="0" presId="urn:microsoft.com/office/officeart/2008/layout/BubblePictureList"/>
    <dgm:cxn modelId="{9439897F-795D-AA40-A02D-5D4FD8E383CE}" type="presParOf" srcId="{0EF1C949-2D01-044B-AC2C-675CABCDD2D9}" destId="{B66DBF92-62E7-6444-A5DB-A6019B2AB84B}" srcOrd="0" destOrd="0" presId="urn:microsoft.com/office/officeart/2008/layout/BubblePictureList"/>
    <dgm:cxn modelId="{AC304FB9-E45E-DD4B-BE3E-A45F022B5A8D}" type="presParOf" srcId="{49A894D7-58E1-5C44-8D2F-893129E97806}" destId="{115ED3F3-5864-BC42-9D30-9D670089659E}" srcOrd="2" destOrd="0" presId="urn:microsoft.com/office/officeart/2008/layout/BubblePictureList"/>
    <dgm:cxn modelId="{E317034B-D0B6-5544-80F5-0F68B38CB9FF}" type="presParOf" srcId="{49A894D7-58E1-5C44-8D2F-893129E97806}" destId="{1385E2EB-4CCB-6748-9A4E-4C329726627A}" srcOrd="3" destOrd="0" presId="urn:microsoft.com/office/officeart/2008/layout/BubblePictureList"/>
    <dgm:cxn modelId="{28AAA225-6DFF-EA46-9539-7816ECF55788}" type="presParOf" srcId="{1385E2EB-4CCB-6748-9A4E-4C329726627A}" destId="{338EB1B1-8A84-AD40-9536-E05B9CA45091}" srcOrd="0" destOrd="0" presId="urn:microsoft.com/office/officeart/2008/layout/BubblePictureList"/>
    <dgm:cxn modelId="{86C456B0-E690-3444-9530-8C3CA7AD67E1}" type="presParOf" srcId="{49A894D7-58E1-5C44-8D2F-893129E97806}" destId="{AEE4C6F2-4AEC-4144-88E2-E3E623961A21}" srcOrd="4" destOrd="0" presId="urn:microsoft.com/office/officeart/2008/layout/BubblePictureList"/>
    <dgm:cxn modelId="{21A88F65-4361-6446-A7DE-C1B9DE7DEBE3}" type="presParOf" srcId="{49A894D7-58E1-5C44-8D2F-893129E97806}" destId="{97333F36-8033-5C45-9FB7-5AB6FB325E80}" srcOrd="5" destOrd="0" presId="urn:microsoft.com/office/officeart/2008/layout/BubblePictureList"/>
    <dgm:cxn modelId="{7946C3B6-120F-554C-8EF0-E280766EF85E}" type="presParOf" srcId="{97333F36-8033-5C45-9FB7-5AB6FB325E80}" destId="{1A022FF7-B50E-0D49-B9A2-4841EF7D793C}" srcOrd="0" destOrd="0" presId="urn:microsoft.com/office/officeart/2008/layout/BubblePictureList"/>
    <dgm:cxn modelId="{FCFDD243-6891-FB4A-B24E-D6C1C03E8608}" type="presParOf" srcId="{49A894D7-58E1-5C44-8D2F-893129E97806}" destId="{9399BFD0-47E7-9F4F-9502-70AE7E25FD6E}" srcOrd="6" destOrd="0" presId="urn:microsoft.com/office/officeart/2008/layout/BubblePictureList"/>
    <dgm:cxn modelId="{03443FB8-B930-8B4F-AF7D-F1A1C17784F3}" type="presParOf" srcId="{9399BFD0-47E7-9F4F-9502-70AE7E25FD6E}" destId="{AD88FF52-BE7F-FB4C-9281-3B97001C7F35}" srcOrd="0" destOrd="0" presId="urn:microsoft.com/office/officeart/2008/layout/BubblePictureList"/>
    <dgm:cxn modelId="{52A0FE47-B076-2C43-88FA-4C5B21C8C4E7}" type="presParOf" srcId="{49A894D7-58E1-5C44-8D2F-893129E97806}" destId="{AF6995C7-D1EB-174E-900A-35C23F76171C}" srcOrd="7" destOrd="0" presId="urn:microsoft.com/office/officeart/2008/layout/BubblePictureList"/>
    <dgm:cxn modelId="{5D8E358B-C2AD-E04F-8BD3-59BEDBA903FF}" type="presParOf" srcId="{AF6995C7-D1EB-174E-900A-35C23F76171C}" destId="{2A741FA7-9F1E-574F-9527-2CABBE83D11E}" srcOrd="0" destOrd="0" presId="urn:microsoft.com/office/officeart/2008/layout/BubblePictureList"/>
    <dgm:cxn modelId="{6C922A8B-EB8C-0641-843A-109EBEBFF36F}" type="presParOf" srcId="{49A894D7-58E1-5C44-8D2F-893129E97806}" destId="{1F364E09-34E4-8D4E-BC71-89F0AD29FADC}" srcOrd="8" destOrd="0" presId="urn:microsoft.com/office/officeart/2008/layout/BubblePictureList"/>
    <dgm:cxn modelId="{7E0812A0-F9CB-2442-A011-2FC98FEBCB44}" type="presParOf" srcId="{49A894D7-58E1-5C44-8D2F-893129E97806}" destId="{C9D2E620-E9A5-7B42-9960-BAEA0B764468}" srcOrd="9" destOrd="0" presId="urn:microsoft.com/office/officeart/2008/layout/BubblePictureList"/>
    <dgm:cxn modelId="{525920F3-F229-F740-920B-A22A65C6B58C}" type="presParOf" srcId="{49A894D7-58E1-5C44-8D2F-893129E97806}" destId="{F3AB79D9-334F-0E4A-B8AA-446C9DCB8B36}" srcOrd="10" destOrd="0" presId="urn:microsoft.com/office/officeart/2008/layout/BubblePictureList"/>
    <dgm:cxn modelId="{D970BB86-2850-0040-A887-B3D7906291DA}" type="presParOf" srcId="{49A894D7-58E1-5C44-8D2F-893129E97806}" destId="{8D9E7FF6-C5F7-E543-9CD2-F60327174C14}" srcOrd="11" destOrd="0" presId="urn:microsoft.com/office/officeart/2008/layout/BubblePictureList"/>
    <dgm:cxn modelId="{0E2F21C1-92F1-6E47-8645-59F659F42F86}" type="presParOf" srcId="{8D9E7FF6-C5F7-E543-9CD2-F60327174C14}" destId="{4069E4AE-0096-4245-8862-CE60E4C66F9E}" srcOrd="0" destOrd="0" presId="urn:microsoft.com/office/officeart/2008/layout/BubblePictureList"/>
    <dgm:cxn modelId="{00491E6E-C351-EC4D-93FA-66DAEBC0F077}" type="presParOf" srcId="{49A894D7-58E1-5C44-8D2F-893129E97806}" destId="{4FD9CAF6-BC99-CD43-904C-6BE0E538C880}" srcOrd="12" destOrd="0" presId="urn:microsoft.com/office/officeart/2008/layout/BubblePictureList"/>
    <dgm:cxn modelId="{E1B60142-B2E5-E44A-A6A1-E9C0BF151C14}" type="presParOf" srcId="{4FD9CAF6-BC99-CD43-904C-6BE0E538C880}" destId="{8097004B-D8F7-2349-95E6-6A6C1A61EF4E}" srcOrd="0" destOrd="0" presId="urn:microsoft.com/office/officeart/2008/layout/BubblePictureList"/>
    <dgm:cxn modelId="{2056AAA4-E1EE-604E-8383-7A6CE3625477}" type="presParOf" srcId="{49A894D7-58E1-5C44-8D2F-893129E97806}" destId="{7665FDCC-5A80-8546-B5B3-09F17390F43C}" srcOrd="13" destOrd="0" presId="urn:microsoft.com/office/officeart/2008/layout/BubblePictureList"/>
    <dgm:cxn modelId="{E62621A2-A5F2-284F-A6A4-B65B26A4DDB8}" type="presParOf" srcId="{49A894D7-58E1-5C44-8D2F-893129E97806}" destId="{BBF7F493-86B9-3D49-A4C6-EE65D050C11E}" srcOrd="14" destOrd="0" presId="urn:microsoft.com/office/officeart/2008/layout/BubblePictureList"/>
    <dgm:cxn modelId="{4342BD20-AD17-9D41-94F6-D071302961EE}" type="presParOf" srcId="{49A894D7-58E1-5C44-8D2F-893129E97806}" destId="{F8842BFA-DF9A-EA44-B368-BC481FD7EA6C}" srcOrd="15" destOrd="0" presId="urn:microsoft.com/office/officeart/2008/layout/BubblePictureList"/>
    <dgm:cxn modelId="{D79BD308-C956-6749-9AEB-04D43D775B7C}" type="presParOf" srcId="{F8842BFA-DF9A-EA44-B368-BC481FD7EA6C}" destId="{59531DB9-FBDA-054D-822E-2C22C991F565}" srcOrd="0" destOrd="0" presId="urn:microsoft.com/office/officeart/2008/layout/BubblePictureList"/>
    <dgm:cxn modelId="{7CC17E6D-0411-5044-AA0E-3BBDE6299DFE}" type="presParOf" srcId="{49A894D7-58E1-5C44-8D2F-893129E97806}" destId="{BC373727-B146-FD4B-8CA6-74DBCFCB5C65}" srcOrd="16" destOrd="0" presId="urn:microsoft.com/office/officeart/2008/layout/BubblePictureList"/>
    <dgm:cxn modelId="{C4ACC80E-8BDD-8643-A814-F424AD24EEAD}" type="presParOf" srcId="{BC373727-B146-FD4B-8CA6-74DBCFCB5C65}" destId="{6E6A287E-9A13-CC45-A8B6-DB4F2790913C}" srcOrd="0" destOrd="0" presId="urn:microsoft.com/office/officeart/2008/layout/BubblePictureList"/>
    <dgm:cxn modelId="{6286E49C-6D6B-6A42-BCF5-799BE566A42B}" type="presParOf" srcId="{49A894D7-58E1-5C44-8D2F-893129E97806}" destId="{98A68A2C-958F-D944-87CE-E6E2D8ACA4C2}" srcOrd="17" destOrd="0" presId="urn:microsoft.com/office/officeart/2008/layout/BubblePictureList"/>
    <dgm:cxn modelId="{662716F7-0E8D-9D49-8C0D-EED3EDE52065}" type="presParOf" srcId="{49A894D7-58E1-5C44-8D2F-893129E97806}" destId="{227C331F-4DB5-B24A-87DE-8C1780F1566B}" srcOrd="18" destOrd="0" presId="urn:microsoft.com/office/officeart/2008/layout/BubblePictureList"/>
    <dgm:cxn modelId="{37F69F89-BFF3-3248-8F36-D06BC74CDE9D}" type="presParOf" srcId="{227C331F-4DB5-B24A-87DE-8C1780F1566B}" destId="{839EA421-8612-8741-BEE0-5DB53C0465E4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DBF92-62E7-6444-A5DB-A6019B2AB84B}">
      <dsp:nvSpPr>
        <dsp:cNvPr id="0" name=""/>
        <dsp:cNvSpPr/>
      </dsp:nvSpPr>
      <dsp:spPr>
        <a:xfrm>
          <a:off x="1413052" y="2624778"/>
          <a:ext cx="1428902" cy="142897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15ED3F3-5864-BC42-9D30-9D670089659E}">
      <dsp:nvSpPr>
        <dsp:cNvPr id="0" name=""/>
        <dsp:cNvSpPr/>
      </dsp:nvSpPr>
      <dsp:spPr>
        <a:xfrm>
          <a:off x="2324404" y="1572656"/>
          <a:ext cx="424281" cy="424164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8EB1B1-8A84-AD40-9536-E05B9CA45091}">
      <dsp:nvSpPr>
        <dsp:cNvPr id="0" name=""/>
        <dsp:cNvSpPr/>
      </dsp:nvSpPr>
      <dsp:spPr>
        <a:xfrm>
          <a:off x="1467916" y="2679770"/>
          <a:ext cx="1319174" cy="131899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A022FF7-B50E-0D49-B9A2-4841EF7D793C}">
      <dsp:nvSpPr>
        <dsp:cNvPr id="0" name=""/>
        <dsp:cNvSpPr/>
      </dsp:nvSpPr>
      <dsp:spPr>
        <a:xfrm>
          <a:off x="2945587" y="2894885"/>
          <a:ext cx="747369" cy="74764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D88FF52-BE7F-FB4C-9281-3B97001C7F35}">
      <dsp:nvSpPr>
        <dsp:cNvPr id="0" name=""/>
        <dsp:cNvSpPr/>
      </dsp:nvSpPr>
      <dsp:spPr>
        <a:xfrm>
          <a:off x="2989478" y="2938959"/>
          <a:ext cx="659587" cy="65949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A741FA7-9F1E-574F-9527-2CABBE83D11E}">
      <dsp:nvSpPr>
        <dsp:cNvPr id="0" name=""/>
        <dsp:cNvSpPr/>
      </dsp:nvSpPr>
      <dsp:spPr>
        <a:xfrm>
          <a:off x="2652979" y="1839933"/>
          <a:ext cx="958900" cy="9587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9D2E620-E9A5-7B42-9960-BAEA0B764468}">
      <dsp:nvSpPr>
        <dsp:cNvPr id="0" name=""/>
        <dsp:cNvSpPr/>
      </dsp:nvSpPr>
      <dsp:spPr>
        <a:xfrm>
          <a:off x="3819144" y="88687"/>
          <a:ext cx="313944" cy="314180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3AB79D9-334F-0E4A-B8AA-446C9DCB8B36}">
      <dsp:nvSpPr>
        <dsp:cNvPr id="0" name=""/>
        <dsp:cNvSpPr/>
      </dsp:nvSpPr>
      <dsp:spPr>
        <a:xfrm>
          <a:off x="4290364" y="10243"/>
          <a:ext cx="157276" cy="156888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069E4AE-0096-4245-8862-CE60E4C66F9E}">
      <dsp:nvSpPr>
        <dsp:cNvPr id="0" name=""/>
        <dsp:cNvSpPr/>
      </dsp:nvSpPr>
      <dsp:spPr>
        <a:xfrm>
          <a:off x="2444102" y="1910750"/>
          <a:ext cx="1320834" cy="81667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097004B-D8F7-2349-95E6-6A6C1A61EF4E}">
      <dsp:nvSpPr>
        <dsp:cNvPr id="0" name=""/>
        <dsp:cNvSpPr/>
      </dsp:nvSpPr>
      <dsp:spPr>
        <a:xfrm>
          <a:off x="2760268" y="987156"/>
          <a:ext cx="672388" cy="67203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BF7F493-86B9-3D49-A4C6-EE65D050C11E}">
      <dsp:nvSpPr>
        <dsp:cNvPr id="0" name=""/>
        <dsp:cNvSpPr/>
      </dsp:nvSpPr>
      <dsp:spPr>
        <a:xfrm>
          <a:off x="3740505" y="3621909"/>
          <a:ext cx="235305" cy="235736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9531DB9-FBDA-054D-822E-2C22C991F565}">
      <dsp:nvSpPr>
        <dsp:cNvPr id="0" name=""/>
        <dsp:cNvSpPr/>
      </dsp:nvSpPr>
      <dsp:spPr>
        <a:xfrm>
          <a:off x="2799892" y="1026378"/>
          <a:ext cx="593140" cy="593183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9000" r="-69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E6A287E-9A13-CC45-A8B6-DB4F2790913C}">
      <dsp:nvSpPr>
        <dsp:cNvPr id="0" name=""/>
        <dsp:cNvSpPr/>
      </dsp:nvSpPr>
      <dsp:spPr>
        <a:xfrm>
          <a:off x="3231489" y="358794"/>
          <a:ext cx="623011" cy="62310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9EA421-8612-8741-BEE0-5DB53C0465E4}">
      <dsp:nvSpPr>
        <dsp:cNvPr id="0" name=""/>
        <dsp:cNvSpPr/>
      </dsp:nvSpPr>
      <dsp:spPr>
        <a:xfrm>
          <a:off x="3164873" y="395590"/>
          <a:ext cx="756243" cy="549513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00E0EFF-DADB-5740-B939-E5F8DE53830A}">
      <dsp:nvSpPr>
        <dsp:cNvPr id="0" name=""/>
        <dsp:cNvSpPr/>
      </dsp:nvSpPr>
      <dsp:spPr>
        <a:xfrm>
          <a:off x="0" y="1890477"/>
          <a:ext cx="2120188" cy="667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" numCol="1" spcCol="1270" anchor="b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Commitment to Justice</a:t>
          </a:r>
          <a:endParaRPr lang="en-US" sz="1900" kern="1200" dirty="0"/>
        </a:p>
      </dsp:txBody>
      <dsp:txXfrm>
        <a:off x="0" y="1890477"/>
        <a:ext cx="2120188" cy="667179"/>
      </dsp:txXfrm>
    </dsp:sp>
    <dsp:sp modelId="{AEE4C6F2-4AEC-4144-88E2-E3E623961A21}">
      <dsp:nvSpPr>
        <dsp:cNvPr id="0" name=""/>
        <dsp:cNvSpPr/>
      </dsp:nvSpPr>
      <dsp:spPr>
        <a:xfrm>
          <a:off x="3847185" y="2938959"/>
          <a:ext cx="2120188" cy="659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Valuing Diversity</a:t>
          </a:r>
          <a:endParaRPr lang="en-US" sz="1900" kern="1200" dirty="0"/>
        </a:p>
      </dsp:txBody>
      <dsp:txXfrm>
        <a:off x="3847185" y="2938959"/>
        <a:ext cx="2120188" cy="659496"/>
      </dsp:txXfrm>
    </dsp:sp>
    <dsp:sp modelId="{1F364E09-34E4-8D4E-BC71-89F0AD29FADC}">
      <dsp:nvSpPr>
        <dsp:cNvPr id="0" name=""/>
        <dsp:cNvSpPr/>
      </dsp:nvSpPr>
      <dsp:spPr>
        <a:xfrm>
          <a:off x="3768547" y="1890477"/>
          <a:ext cx="2120188" cy="8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Rooted in Community</a:t>
          </a:r>
          <a:endParaRPr lang="en-US" sz="1900" kern="1200" dirty="0"/>
        </a:p>
      </dsp:txBody>
      <dsp:txXfrm>
        <a:off x="3768547" y="1890477"/>
        <a:ext cx="2120188" cy="857224"/>
      </dsp:txXfrm>
    </dsp:sp>
    <dsp:sp modelId="{7665FDCC-5A80-8546-B5B3-09F17390F43C}">
      <dsp:nvSpPr>
        <dsp:cNvPr id="0" name=""/>
        <dsp:cNvSpPr/>
      </dsp:nvSpPr>
      <dsp:spPr>
        <a:xfrm>
          <a:off x="3583228" y="1026378"/>
          <a:ext cx="2120188" cy="59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Teaming and Mutuality</a:t>
          </a:r>
          <a:endParaRPr lang="en-US" sz="1900" kern="1200" dirty="0"/>
        </a:p>
      </dsp:txBody>
      <dsp:txXfrm>
        <a:off x="3583228" y="1026378"/>
        <a:ext cx="2120188" cy="593183"/>
      </dsp:txXfrm>
    </dsp:sp>
    <dsp:sp modelId="{98A68A2C-958F-D944-87CE-E6E2D8ACA4C2}">
      <dsp:nvSpPr>
        <dsp:cNvPr id="0" name=""/>
        <dsp:cNvSpPr/>
      </dsp:nvSpPr>
      <dsp:spPr>
        <a:xfrm>
          <a:off x="3975811" y="395590"/>
          <a:ext cx="2120188" cy="54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Pioneers; Innovation</a:t>
          </a:r>
          <a:endParaRPr lang="en-US" sz="1900" kern="1200" dirty="0"/>
        </a:p>
      </dsp:txBody>
      <dsp:txXfrm>
        <a:off x="3975811" y="395590"/>
        <a:ext cx="2120188" cy="5495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2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4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1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84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69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9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0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5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6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E3D2C-E1D8-FF4F-A2C1-C651F9FE1537}" type="datetimeFigureOut">
              <a:rPr lang="en-US" smtClean="0"/>
              <a:t>2013-05-03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8324E-DFB8-754A-BF1D-BCBB922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6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wel_bowl_cand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427" y="1505301"/>
            <a:ext cx="5177297" cy="445247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4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dirty="0"/>
              <a:t>The Working Group </a:t>
            </a:r>
            <a:r>
              <a:rPr lang="en-CA" sz="2800" dirty="0" smtClean="0"/>
              <a:t>mandated </a:t>
            </a:r>
            <a:r>
              <a:rPr lang="en-CA" sz="2800" dirty="0"/>
              <a:t>by the Permanent Committee on Ministry and Employment Polices and Services </a:t>
            </a:r>
            <a:r>
              <a:rPr lang="en-CA" sz="2800" dirty="0" smtClean="0"/>
              <a:t>(based on GC Proposal 2009) to:</a:t>
            </a:r>
            <a:endParaRPr lang="en-US" sz="2800" dirty="0"/>
          </a:p>
          <a:p>
            <a:pPr marL="800100" lvl="1" indent="-342900">
              <a:buFont typeface="Arial"/>
              <a:buChar char="•"/>
            </a:pPr>
            <a:r>
              <a:rPr lang="en-CA" sz="2800" dirty="0"/>
              <a:t>report on the historic and current practice of diaconal ministry in the United </a:t>
            </a:r>
            <a:r>
              <a:rPr lang="en-CA" sz="2800" dirty="0" smtClean="0"/>
              <a:t>Church</a:t>
            </a:r>
          </a:p>
          <a:p>
            <a:pPr marL="800100" lvl="1" indent="-342900">
              <a:buFont typeface="Arial"/>
              <a:buChar char="•"/>
            </a:pPr>
            <a:r>
              <a:rPr lang="en-CA" sz="2800" dirty="0" smtClean="0"/>
              <a:t>consult </a:t>
            </a:r>
            <a:r>
              <a:rPr lang="en-CA" sz="2800" dirty="0"/>
              <a:t>with Diaconal Ministers </a:t>
            </a:r>
            <a:r>
              <a:rPr lang="en-CA" sz="2800" dirty="0" smtClean="0"/>
              <a:t>and DUCC: determine mechanism </a:t>
            </a:r>
            <a:r>
              <a:rPr lang="en-CA" sz="2800" dirty="0"/>
              <a:t>to </a:t>
            </a:r>
            <a:r>
              <a:rPr lang="en-CA" sz="2800" dirty="0" smtClean="0"/>
              <a:t>support </a:t>
            </a:r>
            <a:r>
              <a:rPr lang="en-CA" sz="2800" dirty="0"/>
              <a:t>and encourage diaconal </a:t>
            </a:r>
            <a:r>
              <a:rPr lang="en-CA" sz="2800" dirty="0" smtClean="0"/>
              <a:t>ministry</a:t>
            </a:r>
            <a:endParaRPr lang="en-US" sz="2800" dirty="0"/>
          </a:p>
          <a:p>
            <a:pPr marL="800100" lvl="1" indent="-342900">
              <a:buFont typeface="Arial"/>
              <a:buChar char="•"/>
            </a:pPr>
            <a:r>
              <a:rPr lang="en-CA" sz="2800" dirty="0"/>
              <a:t>make recommendations related to the future directions for diaconal ministry within the United Church.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4437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535243"/>
            <a:ext cx="8229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Process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Working Group Conversation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Consultation with DUCC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Review of DM history and relevant reports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Survey: OM, DM, DLM, Lay Members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Draft Report to PC-MEPS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Consultation with DUCC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Final Report to PC-MEPS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154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6109" y="1646897"/>
            <a:ext cx="81006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From consultations and review …</a:t>
            </a:r>
          </a:p>
          <a:p>
            <a:endParaRPr lang="en-US" sz="2800" dirty="0" smtClean="0"/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Diaconal Ministers: understood to be commissioned to </a:t>
            </a:r>
            <a:r>
              <a:rPr lang="en-US" sz="2800" i="1" dirty="0" smtClean="0"/>
              <a:t>functions</a:t>
            </a:r>
            <a:r>
              <a:rPr lang="en-US" sz="2800" dirty="0" smtClean="0"/>
              <a:t> of education, service, and pastoral care. 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However, the current and future role of Diaconal Ministers needs to be understood as more than function. </a:t>
            </a:r>
            <a:endParaRPr lang="en-US" sz="2800" dirty="0"/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Diaconal Ministry is characterized also by </a:t>
            </a:r>
            <a:r>
              <a:rPr lang="en-US" sz="2800" i="1" dirty="0" smtClean="0"/>
              <a:t>identity</a:t>
            </a:r>
            <a:r>
              <a:rPr lang="en-US" sz="2800" dirty="0" smtClean="0"/>
              <a:t> and </a:t>
            </a:r>
            <a:r>
              <a:rPr lang="en-US" sz="2800" i="1" dirty="0" smtClean="0"/>
              <a:t>perspective</a:t>
            </a:r>
            <a:r>
              <a:rPr lang="en-US" sz="2800" dirty="0" smtClean="0"/>
              <a:t>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429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9551544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02123" y="1397000"/>
            <a:ext cx="19247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Identity and</a:t>
            </a:r>
          </a:p>
          <a:p>
            <a:r>
              <a:rPr lang="en-US" sz="2800" b="1" i="1" dirty="0" smtClean="0"/>
              <a:t>Perspective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56345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669839" y="1825025"/>
            <a:ext cx="801696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Survey Responses:</a:t>
            </a:r>
          </a:p>
          <a:p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Ordained - 358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Diaconal -  136 (73% working, 27% retired or not working)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DLM - 34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Candidates -  40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Lay Members </a:t>
            </a:r>
            <a:r>
              <a:rPr lang="en-US" sz="3200" dirty="0" smtClean="0"/>
              <a:t>- </a:t>
            </a:r>
            <a:r>
              <a:rPr lang="en-US" sz="3200" dirty="0" smtClean="0"/>
              <a:t>87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9257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</p:txBody>
      </p:sp>
      <p:pic>
        <p:nvPicPr>
          <p:cNvPr id="2" name="Picture 1" descr="DM How satisfied cha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12" y="1301804"/>
            <a:ext cx="6867989" cy="515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</p:txBody>
      </p:sp>
      <p:pic>
        <p:nvPicPr>
          <p:cNvPr id="6" name="Picture 2" descr="C:\Documents and Settings\ch412837\Desktop\Diaconal Ministry Survey\Diaconal Suitable Jo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858" y="1087517"/>
            <a:ext cx="6913478" cy="518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85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04732" y="983943"/>
            <a:ext cx="73820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How diaconal ministers see themselves</a:t>
            </a:r>
            <a:endParaRPr lang="en-US" sz="2000" dirty="0"/>
          </a:p>
        </p:txBody>
      </p:sp>
      <p:pic>
        <p:nvPicPr>
          <p:cNvPr id="2" name="Picture 1" descr="DM What DMs thin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12" y="1536700"/>
            <a:ext cx="6861679" cy="47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7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96607" y="968858"/>
            <a:ext cx="68319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How diaconal ministers are seen by others</a:t>
            </a:r>
            <a:endParaRPr lang="en-US" sz="2000" dirty="0"/>
          </a:p>
        </p:txBody>
      </p:sp>
      <p:pic>
        <p:nvPicPr>
          <p:cNvPr id="2" name="Picture 1" descr="DM What others thin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12" y="1513654"/>
            <a:ext cx="6882977" cy="528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79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</p:txBody>
      </p:sp>
      <p:pic>
        <p:nvPicPr>
          <p:cNvPr id="6" name="Picture 2" descr="C:\Documents and Settings\ch412837\Desktop\Diaconal Ministry Survey\Next Staff for Community Ministr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612" y="1510335"/>
            <a:ext cx="6899523" cy="517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55612" y="1152275"/>
            <a:ext cx="5129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Question to community ministry respondents: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54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</p:txBody>
      </p:sp>
      <p:pic>
        <p:nvPicPr>
          <p:cNvPr id="6" name="Picture 2" descr="C:\Documents and Settings\ch412837\Desktop\Diaconal Ministry Survey\Community Ministry Likely Hire D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678" y="1521607"/>
            <a:ext cx="6673454" cy="500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5612" y="1152275"/>
            <a:ext cx="5129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Question to community ministry respondents: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89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713254" y="1335139"/>
            <a:ext cx="7973546" cy="4893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b="1" dirty="0" smtClean="0"/>
              <a:t>Observations:</a:t>
            </a:r>
          </a:p>
          <a:p>
            <a:pPr marL="285750" indent="-285750">
              <a:buFont typeface="Arial"/>
              <a:buChar char="•"/>
            </a:pPr>
            <a:r>
              <a:rPr lang="en-CA" sz="2600" dirty="0" smtClean="0"/>
              <a:t>Diaconal </a:t>
            </a:r>
            <a:r>
              <a:rPr lang="en-CA" sz="2600" dirty="0"/>
              <a:t>Ministers understand their gifts of ministry differently than how others see </a:t>
            </a:r>
            <a:r>
              <a:rPr lang="en-CA" sz="2600" dirty="0" smtClean="0"/>
              <a:t>them.</a:t>
            </a:r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While </a:t>
            </a:r>
            <a:r>
              <a:rPr lang="en-CA" sz="2600" dirty="0" smtClean="0"/>
              <a:t>high </a:t>
            </a:r>
            <a:r>
              <a:rPr lang="en-CA" sz="2600" dirty="0"/>
              <a:t>level of job satisfaction by Diaconal Ministers </a:t>
            </a:r>
            <a:r>
              <a:rPr lang="en-CA" sz="2600" dirty="0" smtClean="0"/>
              <a:t>also concern </a:t>
            </a:r>
            <a:r>
              <a:rPr lang="en-CA" sz="2600" dirty="0"/>
              <a:t>about the way Diaconal Ministers are </a:t>
            </a:r>
            <a:r>
              <a:rPr lang="en-CA" sz="2600" dirty="0" smtClean="0"/>
              <a:t>valued.</a:t>
            </a:r>
            <a:r>
              <a:rPr lang="en-US" sz="2600" dirty="0" smtClean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CA" sz="2600" dirty="0" smtClean="0"/>
              <a:t>Diaconal </a:t>
            </a:r>
            <a:r>
              <a:rPr lang="en-CA" sz="2600" dirty="0"/>
              <a:t>Ministers are especially, although not uniquely, prepared to provide leadership to the emerging church. </a:t>
            </a:r>
            <a:endParaRPr lang="en-CA" sz="2600" dirty="0" smtClean="0"/>
          </a:p>
          <a:p>
            <a:pPr marL="285750" indent="-285750">
              <a:buFont typeface="Arial"/>
              <a:buChar char="•"/>
            </a:pPr>
            <a:r>
              <a:rPr lang="en-CA" sz="2600" dirty="0"/>
              <a:t>Discernment Committees and Education and Students Committees there is commonly a lack of knowledge about Diaconal Ministry</a:t>
            </a:r>
            <a:r>
              <a:rPr lang="en-US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396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0085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713254" y="1335139"/>
            <a:ext cx="7973546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Recommendations</a:t>
            </a:r>
            <a:r>
              <a:rPr lang="en-US" sz="2500" dirty="0" smtClean="0"/>
              <a:t>:</a:t>
            </a:r>
          </a:p>
          <a:p>
            <a:pPr marL="457200" indent="-457200">
              <a:buFont typeface="Arial"/>
              <a:buChar char="•"/>
            </a:pPr>
            <a:r>
              <a:rPr lang="en-CA" sz="2500" dirty="0"/>
              <a:t>policies and procedures relating to granting </a:t>
            </a:r>
            <a:r>
              <a:rPr lang="en-CA" sz="2500" dirty="0" smtClean="0"/>
              <a:t>sacramental license </a:t>
            </a:r>
            <a:r>
              <a:rPr lang="en-CA" sz="2500" dirty="0"/>
              <a:t>should be consistent and equitable across the church </a:t>
            </a:r>
            <a:endParaRPr lang="en-CA" sz="2500" dirty="0" smtClean="0"/>
          </a:p>
          <a:p>
            <a:pPr marL="457200" indent="-457200">
              <a:buFont typeface="Arial"/>
              <a:buChar char="•"/>
            </a:pPr>
            <a:r>
              <a:rPr lang="en-CA" sz="2500" dirty="0" smtClean="0"/>
              <a:t>Expand Presbytery</a:t>
            </a:r>
            <a:r>
              <a:rPr lang="en-CA" sz="2500" dirty="0"/>
              <a:t>-Recognized </a:t>
            </a:r>
            <a:r>
              <a:rPr lang="en-CA" sz="2500" dirty="0" smtClean="0"/>
              <a:t>Ministry to include positions where the supporting agency is </a:t>
            </a:r>
            <a:r>
              <a:rPr lang="en-CA" sz="2500" i="1" dirty="0" smtClean="0"/>
              <a:t>not</a:t>
            </a:r>
            <a:r>
              <a:rPr lang="en-CA" sz="2500" dirty="0" smtClean="0"/>
              <a:t> in </a:t>
            </a:r>
            <a:r>
              <a:rPr lang="en-CA" sz="2500" dirty="0"/>
              <a:t>a covenanted relationship with a presbytery</a:t>
            </a:r>
            <a:r>
              <a:rPr lang="en-US" sz="2500" dirty="0"/>
              <a:t> </a:t>
            </a:r>
            <a:endParaRPr lang="en-US" sz="2500" dirty="0" smtClean="0"/>
          </a:p>
          <a:p>
            <a:pPr marL="457200" indent="-457200">
              <a:buFont typeface="Arial"/>
              <a:buChar char="•"/>
            </a:pPr>
            <a:r>
              <a:rPr lang="en-US" sz="2500" dirty="0" smtClean="0"/>
              <a:t>The M&amp;E Unit </a:t>
            </a:r>
            <a:r>
              <a:rPr lang="en-CA" sz="2500" dirty="0"/>
              <a:t>ensure that </a:t>
            </a:r>
            <a:r>
              <a:rPr lang="en-CA" sz="2500" dirty="0" smtClean="0"/>
              <a:t>the Program Coordinator for Recruitment is knowledgeable about </a:t>
            </a:r>
            <a:r>
              <a:rPr lang="en-CA" sz="2500" dirty="0"/>
              <a:t>Diaconal Ministry </a:t>
            </a:r>
            <a:endParaRPr lang="en-CA" sz="2500" dirty="0" smtClean="0"/>
          </a:p>
          <a:p>
            <a:pPr marL="457200" indent="-457200">
              <a:buFont typeface="Arial"/>
              <a:buChar char="•"/>
            </a:pPr>
            <a:r>
              <a:rPr lang="en-CA" sz="2500" dirty="0" smtClean="0"/>
              <a:t>Ensure resources for recruitment and discernment include information about Diaconal Ministry and creating diaconal positions with Presbytery Recognized Ministries.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9285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0085"/>
            <a:ext cx="8229600" cy="530981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Diaconal Ministry Working Group</a:t>
            </a:r>
            <a:endParaRPr lang="en-US" sz="2400" dirty="0"/>
          </a:p>
        </p:txBody>
      </p:sp>
      <p:pic>
        <p:nvPicPr>
          <p:cNvPr id="5" name="Picture 4" descr="du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698412" cy="69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80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713254" y="1335139"/>
            <a:ext cx="7973546" cy="527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Recommendations (</a:t>
            </a:r>
            <a:r>
              <a:rPr lang="en-US" sz="2500" b="1" dirty="0" err="1" smtClean="0"/>
              <a:t>con’t</a:t>
            </a:r>
            <a:r>
              <a:rPr lang="en-US" sz="2500" b="1" dirty="0" smtClean="0"/>
              <a:t>)</a:t>
            </a:r>
            <a:endParaRPr lang="en-US" sz="2500" dirty="0" smtClean="0"/>
          </a:p>
          <a:p>
            <a:pPr marL="342900" indent="-342900">
              <a:buFont typeface="Arial"/>
              <a:buChar char="•"/>
            </a:pPr>
            <a:r>
              <a:rPr lang="en-US" sz="2500" dirty="0" smtClean="0"/>
              <a:t>Track whether Diaconal Ministers are finding positions in non-pastoral charge roles now that settlement is no longer mandatory</a:t>
            </a:r>
          </a:p>
          <a:p>
            <a:pPr marL="342900" indent="-342900">
              <a:buFont typeface="Arial"/>
              <a:buChar char="•"/>
            </a:pPr>
            <a:r>
              <a:rPr lang="en-US" sz="2500" dirty="0" smtClean="0"/>
              <a:t>The M&amp;E Unit review pastoral relations resource documents to ensure that those engaged in pastoral relations are aware of options related to Diaconal Ministry. </a:t>
            </a:r>
          </a:p>
          <a:p>
            <a:pPr marL="342900" indent="-342900">
              <a:buFont typeface="Arial"/>
              <a:buChar char="•"/>
            </a:pPr>
            <a:r>
              <a:rPr lang="en-CA" sz="2500" dirty="0"/>
              <a:t>That PC MEPS explore the possibility of implementing a program which will provide a stipend or wage during their </a:t>
            </a:r>
            <a:r>
              <a:rPr lang="en-CA" sz="2500" dirty="0" smtClean="0"/>
              <a:t>field placement for </a:t>
            </a:r>
            <a:r>
              <a:rPr lang="en-CA" sz="2500" dirty="0"/>
              <a:t>Candidates from the Centre for Christian </a:t>
            </a:r>
            <a:r>
              <a:rPr lang="en-CA" sz="2500" dirty="0" smtClean="0"/>
              <a:t>Studies </a:t>
            </a:r>
            <a:r>
              <a:rPr lang="en-CA" sz="2500" dirty="0"/>
              <a:t>and the Sandy-</a:t>
            </a:r>
            <a:r>
              <a:rPr lang="en-CA" sz="2500" dirty="0" err="1"/>
              <a:t>Saulteaux</a:t>
            </a:r>
            <a:r>
              <a:rPr lang="en-CA" sz="2500" dirty="0"/>
              <a:t> Spiritual Centre</a:t>
            </a:r>
            <a:r>
              <a:rPr lang="en-US" sz="2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661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UCC W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Words>524</Words>
  <Application>Microsoft Macintosh PowerPoint</Application>
  <PresentationFormat>On-screen Show (4:3)</PresentationFormat>
  <Paragraphs>64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DUCC WG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  <vt:lpstr>Diaconal Ministry Working Group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Diaconal Ministry Working Group</dc:title>
  <dc:creator>Joe Ramsay</dc:creator>
  <cp:lastModifiedBy>Joe Ramsay</cp:lastModifiedBy>
  <cp:revision>25</cp:revision>
  <dcterms:created xsi:type="dcterms:W3CDTF">2013-04-29T01:31:50Z</dcterms:created>
  <dcterms:modified xsi:type="dcterms:W3CDTF">2013-05-03T12:40:52Z</dcterms:modified>
</cp:coreProperties>
</file>